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11"/>
  </p:notesMasterIdLst>
  <p:sldIdLst>
    <p:sldId id="256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293" r:id="rId1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66FFFF"/>
    <a:srgbClr val="FF9900"/>
    <a:srgbClr val="FF9933"/>
    <a:srgbClr val="FF99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77" autoAdjust="0"/>
    <p:restoredTop sz="94747" autoAdjust="0"/>
  </p:normalViewPr>
  <p:slideViewPr>
    <p:cSldViewPr>
      <p:cViewPr varScale="1">
        <p:scale>
          <a:sx n="128" d="100"/>
          <a:sy n="128" d="100"/>
        </p:scale>
        <p:origin x="510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/>
              <a:t>Klepnutím lze upravit styly předlohy textu.</a:t>
            </a:r>
          </a:p>
          <a:p>
            <a:pPr lvl="1"/>
            <a:r>
              <a:rPr lang="cs-CZ" altLang="cs-CZ" noProof="0"/>
              <a:t>Druhá úroveň</a:t>
            </a:r>
          </a:p>
          <a:p>
            <a:pPr lvl="2"/>
            <a:r>
              <a:rPr lang="cs-CZ" altLang="cs-CZ" noProof="0"/>
              <a:t>Třetí úroveň</a:t>
            </a:r>
          </a:p>
          <a:p>
            <a:pPr lvl="3"/>
            <a:r>
              <a:rPr lang="cs-CZ" altLang="cs-CZ" noProof="0"/>
              <a:t>Čtvrtá úroveň</a:t>
            </a:r>
          </a:p>
          <a:p>
            <a:pPr lvl="4"/>
            <a:r>
              <a:rPr lang="cs-CZ" altLang="cs-CZ" noProof="0"/>
              <a:t>Pátá úroveň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8F3CB30-18DC-4E19-958C-168A7B34A4D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3928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620C5-6F99-42A9-ADC3-FB043E8A74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668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5984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723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51871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0441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52560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8F96A-C3A7-4966-AEA2-EB99EDCD55CA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54295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8B2FB-7FC0-4D7E-A26D-86C84ACD58B4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9816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9637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1D096-9A8D-4679-AEDE-81DA76B0191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3220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A694-BB7B-45E7-9DF5-AD379E8205A6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15636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98B50-45AA-4273-A881-1B84A77635CF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0403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EC1EE-A031-421D-B7A1-91DAC56F17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97476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21B5F-28F6-4AE6-B5BB-CB35DC716D5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9019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AC710-DC6F-4463-91FC-2C80019E9683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7476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C16DB-5767-430A-9FBC-7F8C7028040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3109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192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360" y="42446"/>
            <a:ext cx="11521280" cy="2207327"/>
          </a:xfrm>
        </p:spPr>
        <p:txBody>
          <a:bodyPr anchor="t">
            <a:normAutofit fontScale="90000"/>
          </a:bodyPr>
          <a:lstStyle/>
          <a:p>
            <a:pPr algn="ctr" eaLnBrk="1" hangingPunct="1"/>
            <a: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VYHODNOCENÍ VLIVŮ ÚP HL. M. PRAHY (METROPOLITNÍ PLÁN)</a:t>
            </a:r>
            <a:b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UDRŽITELNÝ ROZVOJ ÚZEMÍ</a:t>
            </a:r>
            <a:b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opakovanému veřejnému projednání</a:t>
            </a:r>
            <a:b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Vyhodnocení vlivů na veřejné zdraví a obyvatelstvo</a:t>
            </a: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altLang="cs-CZ" sz="20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8616280" y="647700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/>
              <a:t>Praha 19.11. a 26.11. 2025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26D7EA1-5F3E-8CC1-E34A-D66110D3EEAF}"/>
              </a:ext>
            </a:extLst>
          </p:cNvPr>
          <p:cNvSpPr txBox="1"/>
          <p:nvPr/>
        </p:nvSpPr>
        <p:spPr>
          <a:xfrm rot="10800000" flipV="1">
            <a:off x="335360" y="4235575"/>
            <a:ext cx="1159328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cs-CZ" b="1" dirty="0">
                <a:latin typeface="+mj-lt"/>
              </a:rPr>
              <a:t>ATEM – Ateliér ekologických modelů, s.r.o.</a:t>
            </a:r>
          </a:p>
          <a:p>
            <a:pPr algn="ctr">
              <a:spcBef>
                <a:spcPts val="0"/>
              </a:spcBef>
            </a:pPr>
            <a:r>
              <a:rPr lang="cs-CZ" b="1" dirty="0">
                <a:latin typeface="+mj-lt"/>
              </a:rPr>
              <a:t>Roztylská 1860/1, 148 00 Praha 4</a:t>
            </a:r>
          </a:p>
          <a:p>
            <a:pPr algn="ctr"/>
            <a:endParaRPr lang="cs-CZ" b="1" dirty="0">
              <a:latin typeface="+mj-lt"/>
            </a:endParaRPr>
          </a:p>
          <a:p>
            <a:pPr algn="ctr"/>
            <a:r>
              <a:rPr lang="cs-CZ" sz="2200" dirty="0">
                <a:latin typeface="+mj-lt"/>
              </a:rPr>
              <a:t>ve sdružení firem </a:t>
            </a:r>
            <a:r>
              <a:rPr lang="cs-CZ" sz="2200" dirty="0" err="1">
                <a:latin typeface="+mj-lt"/>
              </a:rPr>
              <a:t>ATEA</a:t>
            </a:r>
            <a:r>
              <a:rPr lang="cs-CZ" sz="2200" dirty="0">
                <a:latin typeface="+mj-lt"/>
              </a:rPr>
              <a:t> – Společnost pro Metropolitní plán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D1633346-46D2-2218-B1D4-F929997AC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475" y="3270485"/>
            <a:ext cx="2051050" cy="80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D088FA-84AE-D625-1E59-C4658A892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FF3D97B-5AA4-920E-ECFC-026E5CA209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/>
          <a:lstStyle/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Hodnocení vlivů MPP na veřejné zdraví a obyvatelstvo</a:t>
            </a:r>
            <a:endParaRPr lang="cs-CZ" altLang="cs-CZ" sz="2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5EEFE4A6-B92D-A54C-074D-921FCDB8664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1) Hodnocení z hlediska referenčních cílů ochrany veřejného zdraví</a:t>
            </a: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2) Vyhodnocení na základě 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   kvantifikace zdravotních účinků 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 (ve vazbě na rozptylovou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 a akustickou studii)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3) Hodnocení ploch a koridorů MPP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A5C235-27CC-EF53-38DE-9326328BF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029A9CD0-C553-238B-DBEE-7BBC4E346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" b="-323"/>
          <a:stretch>
            <a:fillRect/>
          </a:stretch>
        </p:blipFill>
        <p:spPr bwMode="auto">
          <a:xfrm>
            <a:off x="5087888" y="2375727"/>
            <a:ext cx="7131745" cy="4509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641FC59-4AE4-0668-68EA-1D1C774E8271}"/>
              </a:ext>
            </a:extLst>
          </p:cNvPr>
          <p:cNvSpPr txBox="1">
            <a:spLocks noChangeArrowheads="1"/>
          </p:cNvSpPr>
          <p:nvPr/>
        </p:nvSpPr>
        <p:spPr>
          <a:xfrm>
            <a:off x="5087888" y="2060848"/>
            <a:ext cx="6843713" cy="6883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Referenční cíle ochrany VZ – dle příslušných strategií</a:t>
            </a:r>
          </a:p>
        </p:txBody>
      </p:sp>
    </p:spTree>
    <p:extLst>
      <p:ext uri="{BB962C8B-B14F-4D97-AF65-F5344CB8AC3E}">
        <p14:creationId xmlns:p14="http://schemas.microsoft.com/office/powerpoint/2010/main" val="976856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A57509-808D-4860-5C17-539B4C1CC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id="{E105E994-5124-AA25-77E6-CFCB153490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pozitivní vliv z hlediska socioekonomických vlivů a z hlediska kvality vody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neutrální / ambivalentní vztah k aspektu kvality ovzduší a dopravní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nehodovosti (v porovnání s PUP) - k roku 2050 předpoklad zlepšení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méně příznivé hodnocení (ve srovnání s PUP) z hlediska  ochrany před hlukem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– dáno převážně vyšším počtem obyvatel HMP, ale i „dostřednou“ koncepcí MPP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Při splnění stanovených opatření je hodnocený MPP jako celek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v souladu s principy a požadavky v oblasti ochrany veřejného zdraví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.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Pozitivní vlivy MPP na veřejné zdraví převáží nad negativními.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Negativní vlivy mohou být spojeny s realizací jednotlivých záměrů, jejich závažnost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bude záviset na konkrétní aplikaci a je nutno je řešit v příslušných řízeních.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B9CFEC-6B6D-4B3D-6794-7E40E204B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4A2B278-2461-3FD1-11EE-EB6C4ABEC9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/>
          <a:lstStyle/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Hodnocení z hlediska referenčních cílů ochrany zdraví</a:t>
            </a:r>
            <a:endParaRPr lang="cs-CZ" altLang="cs-CZ" sz="2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343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517FA-06E4-4EB4-A189-8CA6D31D9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id="{F4D2AA00-DE42-1B1F-F04C-575BF425DF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odlišná exponovaná populace (MPP 2,06 mil. obyv., PUP 1,68 mil.) 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překryv počtu obyvatel v jednotlivých obytných plochách a pásem imisní a hlukové zátěže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výpočet účinků pro střední hodnoty daných pásem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B600D2-C617-9D74-C5AE-EDF4A8FE78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E6E7CAF-454B-AFA7-0BB9-F57917EBB3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>
            <a:normAutofit/>
          </a:bodyPr>
          <a:lstStyle/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Kvantitativní vyhodnocení vlivů znečištění ovzduší a hlukové zátěže</a:t>
            </a:r>
            <a:endParaRPr lang="cs-CZ" altLang="cs-CZ" sz="2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3D2CEF7D-36C6-AA18-E951-3C1A5DC2E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862" y="2646958"/>
            <a:ext cx="8580276" cy="4155896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D18145A5-F518-0500-1FD5-705E0A35ACD0}"/>
              </a:ext>
            </a:extLst>
          </p:cNvPr>
          <p:cNvSpPr txBox="1">
            <a:spLocks noChangeArrowheads="1"/>
          </p:cNvSpPr>
          <p:nvPr/>
        </p:nvSpPr>
        <p:spPr>
          <a:xfrm>
            <a:off x="4510799" y="2276872"/>
            <a:ext cx="3170401" cy="6883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Vlivy znečištění ovzduší</a:t>
            </a:r>
          </a:p>
        </p:txBody>
      </p:sp>
    </p:spTree>
    <p:extLst>
      <p:ext uri="{BB962C8B-B14F-4D97-AF65-F5344CB8AC3E}">
        <p14:creationId xmlns:p14="http://schemas.microsoft.com/office/powerpoint/2010/main" val="146878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312F5-B1D6-66CE-3849-DF1CEA48E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id="{279AF019-3311-49A4-FB80-F66F18DE99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68E70F-0DEE-3999-52DF-1DD2B31BE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37B7873-5991-6D80-CF53-3C77244BA8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>
            <a:normAutofit/>
          </a:bodyPr>
          <a:lstStyle/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Kvantitativní vyhodnocení vlivů znečištění ovzduší a hlukové zátěže</a:t>
            </a:r>
            <a:endParaRPr lang="cs-CZ" altLang="cs-CZ" sz="2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CC80482-D25F-6D6C-C802-84B723476AAE}"/>
              </a:ext>
            </a:extLst>
          </p:cNvPr>
          <p:cNvSpPr txBox="1">
            <a:spLocks noChangeArrowheads="1"/>
          </p:cNvSpPr>
          <p:nvPr/>
        </p:nvSpPr>
        <p:spPr>
          <a:xfrm>
            <a:off x="5303399" y="923508"/>
            <a:ext cx="1585201" cy="41726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Vlivy hluku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7EBACFA-F84F-1466-EB5A-A72815C17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865" y="1340768"/>
            <a:ext cx="8661244" cy="515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774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4F8A3-5677-3AEA-7824-F26FAEF9C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id="{4A273BBC-6F13-2C77-4FF3-3079AB7F4F2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Metropolitní plán umisťuje do území podstatně vyšší počet obyvatel, exponovaná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populace je tedy větší a v odpovídajícím poměru jsou vyšší i vypočtené hodnoty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při přepočtu na 1 milion obyvatel jsou vypočtené hodnoty </a:t>
            </a: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účinků znečištění ovzduší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prakticky shodné pro MPP i PUP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Hodnoty </a:t>
            </a: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účinků hluku 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jsou mírně vyšší i v relativním srovnání, zejména u silniční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a celkové pozemní dopravy (o 1,2 resp. 1,5 procentního bodu), u ostatní dopravy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v řádu desetin </a:t>
            </a:r>
            <a:r>
              <a:rPr lang="cs-CZ" altLang="cs-CZ" sz="2000" dirty="0" err="1">
                <a:solidFill>
                  <a:schemeClr val="tx1"/>
                </a:solidFill>
                <a:latin typeface="Arial" panose="020B0604020202020204" pitchFamily="34" charset="0"/>
              </a:rPr>
              <a:t>proc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. bodu. Významnější rozdíl u ICHS (39 případů na milion obyvatel).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Zatímco platný ÚP umisťuje větší podíl rozvoje do okrajových částí města, MPP více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orientuje rozvoj více do centrální oblasti. Tento přístup klade </a:t>
            </a: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větší nároky na ochranu 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  obyvatel před hlukem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.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přitom platí, že podkladová AS zohledňuje jen známá PHO, nejsou zahrnuta PHO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navržená přímo v rámci SEA, PHO přímo na plánované zástavbě a její uspořádání atd.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V souhrnu lze celkovou koncepci MPP hodnotit jako </a:t>
            </a: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akceptovatelnou 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 za předpokladu dodržení opatření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, navržených v rámci hodnocení vlivů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na kvalitu ovzduší a zejména vlivů hluku.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pozitivní vliv z hlediska socioekonomických vlivů a z hlediska kvality vody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neutrální / ambivalentní vztah k aspektu kvality ovzduší a dopravní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nehodovosti (v porovnání s PUP) - k roku 2050 předpoklad zlepšení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méně příznivé hodnocení (ve srovnání s PUP) z hlediska  ochrany před hlukem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– dáno převážně vyšším počtem obyvatel HMP, ale i „dostřednou“ koncepcí MPP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Při splnění stanovených opatření je hodnocený MPP jako celek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v souladu s principy a požadavky v oblasti ochrany veřejného zdraví</a:t>
            </a: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.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Pozitivní vlivy MPP na veřejné zdraví převáží nad negativními.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Negativní vlivy mohou být spojeny s realizací jednotlivých záměrů, jejich závažnost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bude záviset na konkrétní aplikaci a je nutno je řešit v příslušných řízeních.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3949DF-6678-F89B-0F34-B118D24A0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5F30670-3917-1965-77CF-11FC8C0691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>
            <a:normAutofit/>
          </a:bodyPr>
          <a:lstStyle/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Kvantitativní vyhodnocení vlivů znečištění ovzduší a hlukové zátěže</a:t>
            </a:r>
            <a:endParaRPr lang="cs-CZ" altLang="cs-CZ" sz="2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785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6ECD2-7EF9-53A0-A357-015248E89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id="{8B54B2BB-5CFF-AC02-DA3C-C5F00D37D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836712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Rozvojové a transformační plochy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syntéza – ovzduší, hluk, pohoda bydlení, podpora zdraví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výsledné hodnocení je nejvýše na úrovni mírných vlivů (od -1 do +1, případně -1;+1)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pozitivní hodnocení – parky, sportoviště, školní a zdravotnická vybavenost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Technická infrastruktura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syntéza – ovzduší, hluk, přičemž převládá vliv na ovzduší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převážně zanedbatelný vliv, pozitivní hodnocení –  energetická infrastruktura, </a:t>
            </a: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   velmi mírně negativní – některé plochy odpadového hospodářství (pachy, prach)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20AC99-293D-0F63-FFA3-2B429F3E76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8999059-9FBC-251D-8648-F49CDB7F97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>
            <a:normAutofit/>
          </a:bodyPr>
          <a:lstStyle/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Hodnocení ploch a koridorů MPP</a:t>
            </a:r>
            <a:endParaRPr lang="cs-CZ" altLang="cs-CZ" sz="2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482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7FDDF6-EFC6-F45D-EC6C-92E210A7E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id="{2646DEF9-1D7C-2BC7-B81C-21241A22E8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336" y="548680"/>
            <a:ext cx="11953328" cy="5904656"/>
          </a:xfrm>
        </p:spPr>
        <p:txBody>
          <a:bodyPr anchor="t">
            <a:noAutofit/>
          </a:bodyPr>
          <a:lstStyle/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Dopravní infrastruktura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syntéza – ovzduší, hluk, dopravní bezpečnost, prostupnost území, pohoda bydlení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  <a:t>– výsledné hodnocení – velmi různorodé, často ambivalentní vlivy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 Nebyly identifikovány významně negativní (= potenciálně nepřijatelné) vlivy </a:t>
            </a:r>
            <a:b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 za podmínky realizace </a:t>
            </a:r>
            <a:r>
              <a:rPr lang="cs-CZ" altLang="cs-CZ" sz="2000" b="1">
                <a:solidFill>
                  <a:schemeClr val="tx1"/>
                </a:solidFill>
                <a:latin typeface="Arial" panose="020B0604020202020204" pitchFamily="34" charset="0"/>
              </a:rPr>
              <a:t>navržených opatření (zejména protihlukové ochrany).</a:t>
            </a:r>
            <a:endParaRPr lang="cs-CZ" altLang="cs-CZ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br>
              <a:rPr lang="cs-CZ" altLang="cs-CZ" sz="20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Clr>
                <a:srgbClr val="0070C0"/>
              </a:buClr>
              <a:buSzPct val="100000"/>
              <a:buNone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4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altLang="cs-CZ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70132A-8AF8-E89E-902F-E8D172C8E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D9F33C28-0E86-99A7-E252-A0893815DE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800" y="162710"/>
            <a:ext cx="11809312" cy="648072"/>
          </a:xfrm>
        </p:spPr>
        <p:txBody>
          <a:bodyPr anchor="t">
            <a:normAutofit/>
          </a:bodyPr>
          <a:lstStyle/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Hodnocení ploch a koridorů MPP</a:t>
            </a:r>
            <a:endParaRPr lang="cs-CZ" altLang="cs-CZ" sz="2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D44B9AA0-98E1-0469-F573-60D65040D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472" y="1988840"/>
            <a:ext cx="952105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728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3AF1B-A1AB-D437-8704-F89F73C6F3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30FCEB5-5AB5-C9B4-2841-18A5E610A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3476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BF9599B3-A623-973C-A198-AA5C40420AC5}"/>
              </a:ext>
            </a:extLst>
          </p:cNvPr>
          <p:cNvSpPr txBox="1">
            <a:spLocks/>
          </p:cNvSpPr>
          <p:nvPr/>
        </p:nvSpPr>
        <p:spPr>
          <a:xfrm>
            <a:off x="2918598" y="2636912"/>
            <a:ext cx="6345754" cy="16463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cs-CZ" sz="4800">
                <a:solidFill>
                  <a:schemeClr val="tx1"/>
                </a:solidFill>
              </a:rPr>
              <a:t>Děkujeme </a:t>
            </a:r>
            <a:br>
              <a:rPr lang="cs-CZ" sz="4800">
                <a:solidFill>
                  <a:schemeClr val="tx1"/>
                </a:solidFill>
              </a:rPr>
            </a:br>
            <a:r>
              <a:rPr lang="cs-CZ" sz="4800">
                <a:solidFill>
                  <a:schemeClr val="tx1"/>
                </a:solidFill>
              </a:rPr>
              <a:t>za pozornost</a:t>
            </a:r>
            <a:endParaRPr lang="cs-CZ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212321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5F6BC2463CB74F934B95D1CB51D07A" ma:contentTypeVersion="12" ma:contentTypeDescription="Vytvoří nový dokument" ma:contentTypeScope="" ma:versionID="1138c7fabdcca6ebaefeedb8d2b53bef">
  <xsd:schema xmlns:xsd="http://www.w3.org/2001/XMLSchema" xmlns:xs="http://www.w3.org/2001/XMLSchema" xmlns:p="http://schemas.microsoft.com/office/2006/metadata/properties" xmlns:ns2="924aed48-48ee-493b-a199-e3b06e966ec3" xmlns:ns3="d12671fc-1c07-45ea-bbea-44c9b49f94d0" targetNamespace="http://schemas.microsoft.com/office/2006/metadata/properties" ma:root="true" ma:fieldsID="6fbf7e0a755e0afab0bfc22bc9d05fdf" ns2:_="" ns3:_="">
    <xsd:import namespace="924aed48-48ee-493b-a199-e3b06e966ec3"/>
    <xsd:import namespace="d12671fc-1c07-45ea-bbea-44c9b49f94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aed48-48ee-493b-a199-e3b06e966e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655dc0b0-28f5-4896-9c77-88b76e1b7d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2671fc-1c07-45ea-bbea-44c9b49f94d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fc0a15b7-bd38-4e42-8c52-4f1c2a7db28e}" ma:internalName="TaxCatchAll" ma:showField="CatchAllData" ma:web="d12671fc-1c07-45ea-bbea-44c9b49f94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4aed48-48ee-493b-a199-e3b06e966ec3">
      <Terms xmlns="http://schemas.microsoft.com/office/infopath/2007/PartnerControls"/>
    </lcf76f155ced4ddcb4097134ff3c332f>
    <TaxCatchAll xmlns="d12671fc-1c07-45ea-bbea-44c9b49f94d0" xsi:nil="true"/>
  </documentManagement>
</p:properties>
</file>

<file path=customXml/itemProps1.xml><?xml version="1.0" encoding="utf-8"?>
<ds:datastoreItem xmlns:ds="http://schemas.openxmlformats.org/officeDocument/2006/customXml" ds:itemID="{410B178A-03CE-4725-A6EF-65B797B6A2E7}"/>
</file>

<file path=customXml/itemProps2.xml><?xml version="1.0" encoding="utf-8"?>
<ds:datastoreItem xmlns:ds="http://schemas.openxmlformats.org/officeDocument/2006/customXml" ds:itemID="{8B656F21-463A-4A26-BF7D-0953276D9072}"/>
</file>

<file path=customXml/itemProps3.xml><?xml version="1.0" encoding="utf-8"?>
<ds:datastoreItem xmlns:ds="http://schemas.openxmlformats.org/officeDocument/2006/customXml" ds:itemID="{261DAB9C-0DEB-402B-B6C2-9B2D6A3F9A88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825</Words>
  <Application>Microsoft Office PowerPoint</Application>
  <PresentationFormat>Širokoúhlá obrazovka</PresentationFormat>
  <Paragraphs>205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Faseta</vt:lpstr>
      <vt:lpstr>VYHODNOCENÍ VLIVŮ ÚP HL. M. PRAHY (METROPOLITNÍ PLÁN) NA UDRŽITELNÝ ROZVOJ ÚZEMÍ k opakovanému veřejnému projednání  Vyhodnocení vlivů na veřejné zdraví a obyvatelstvo    </vt:lpstr>
      <vt:lpstr>Hodnocení vlivů MPP na veřejné zdraví a obyvatelstvo</vt:lpstr>
      <vt:lpstr>Hodnocení z hlediska referenčních cílů ochrany zdraví</vt:lpstr>
      <vt:lpstr>Kvantitativní vyhodnocení vlivů znečištění ovzduší a hlukové zátěže</vt:lpstr>
      <vt:lpstr>Kvantitativní vyhodnocení vlivů znečištění ovzduší a hlukové zátěže</vt:lpstr>
      <vt:lpstr>Kvantitativní vyhodnocení vlivů znečištění ovzduší a hlukové zátěže</vt:lpstr>
      <vt:lpstr>Hodnocení ploch a koridorů MPP</vt:lpstr>
      <vt:lpstr>Hodnocení ploch a koridorů MPP</vt:lpstr>
      <vt:lpstr>Prezentace aplikace PowerPoint</vt:lpstr>
    </vt:vector>
  </TitlesOfParts>
  <Company>Atelier T-Plan s.r.o.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Aktualizace č. 1 ZÚR Karlovarského kraje  k projednání dle § 37 stavebního zákona</dc:title>
  <dc:creator>krajicek</dc:creator>
  <cp:lastModifiedBy>JK</cp:lastModifiedBy>
  <cp:revision>219</cp:revision>
  <cp:lastPrinted>1601-01-01T00:00:00Z</cp:lastPrinted>
  <dcterms:created xsi:type="dcterms:W3CDTF">2015-05-29T14:50:58Z</dcterms:created>
  <dcterms:modified xsi:type="dcterms:W3CDTF">2025-11-15T12:21:56Z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0x0101003A5F6BC2463CB74F934B95D1CB51D07A</vt:lpwstr>
  </property>
</Properties>
</file>